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54" r:id="rId5"/>
    <p:sldId id="347" r:id="rId6"/>
    <p:sldId id="348" r:id="rId7"/>
    <p:sldId id="349" r:id="rId8"/>
    <p:sldId id="350" r:id="rId9"/>
    <p:sldId id="355" r:id="rId10"/>
    <p:sldId id="351" r:id="rId11"/>
    <p:sldId id="356" r:id="rId12"/>
    <p:sldId id="352" r:id="rId13"/>
    <p:sldId id="353" r:id="rId14"/>
    <p:sldId id="27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5B05"/>
    <a:srgbClr val="F56A2B"/>
    <a:srgbClr val="360C2E"/>
    <a:srgbClr val="860000"/>
    <a:srgbClr val="63175A"/>
    <a:srgbClr val="02401E"/>
    <a:srgbClr val="8F2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CD5B05"/>
            </a:gs>
            <a:gs pos="98230">
              <a:srgbClr val="CD5B05"/>
            </a:gs>
            <a:gs pos="85000">
              <a:schemeClr val="accent4">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EDUCATION</a:t>
            </a:r>
          </a:p>
          <a:p>
            <a:pPr algn="ctr"/>
            <a:r>
              <a:rPr lang="en-US" sz="4400">
                <a:solidFill>
                  <a:schemeClr val="bg1"/>
                </a:solidFill>
              </a:rPr>
              <a:t>The Arts</a:t>
            </a:r>
            <a:endParaRPr lang="en-US" sz="4400"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48" y="2962796"/>
            <a:ext cx="2465434" cy="1714561"/>
          </a:xfrm>
          <a:prstGeom prst="ellipse">
            <a:avLst/>
          </a:prstGeom>
        </p:spPr>
      </p:pic>
      <p:pic>
        <p:nvPicPr>
          <p:cNvPr id="9" name="Picture 8"/>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7205" y="2962796"/>
            <a:ext cx="2465434" cy="1714561"/>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76445" y="2418455"/>
            <a:ext cx="5582093" cy="4124206"/>
          </a:xfrm>
          <a:prstGeom prst="rect">
            <a:avLst/>
          </a:prstGeom>
          <a:solidFill>
            <a:srgbClr val="CD5B05"/>
          </a:solidFill>
        </p:spPr>
        <p:txBody>
          <a:bodyPr wrap="square" rtlCol="0">
            <a:spAutoFit/>
          </a:bodyPr>
          <a:lstStyle/>
          <a:p>
            <a:r>
              <a:rPr lang="en-US" dirty="0">
                <a:solidFill>
                  <a:schemeClr val="bg1"/>
                </a:solidFill>
              </a:rPr>
              <a:t>The picture for dance and theater is very different. Only 1.7% of elementary students have access to dance while less than 1% have access to theater during the school day.</a:t>
            </a:r>
          </a:p>
          <a:p>
            <a:endParaRPr lang="en-US" dirty="0">
              <a:solidFill>
                <a:schemeClr val="bg1"/>
              </a:solidFill>
            </a:endParaRPr>
          </a:p>
          <a:p>
            <a:r>
              <a:rPr lang="en-US" dirty="0">
                <a:solidFill>
                  <a:schemeClr val="bg1"/>
                </a:solidFill>
              </a:rPr>
              <a:t>New Jersey has long had some of the </a:t>
            </a:r>
            <a:r>
              <a:rPr lang="en-US" u="sng" dirty="0">
                <a:solidFill>
                  <a:schemeClr val="bg1"/>
                </a:solidFill>
              </a:rPr>
              <a:t>strongest requirements</a:t>
            </a:r>
            <a:r>
              <a:rPr lang="en-US" dirty="0">
                <a:solidFill>
                  <a:schemeClr val="bg1"/>
                </a:solidFill>
              </a:rPr>
              <a:t> for arts education in the nation. Since 1996, the visual and performing arts (Dance, Music, Theater and Visual Arts) have been a part of the New Jersey Core Curriculum Content Standards and are part of the state’s graduation requirements. Additionally, New Jersey was the first state to conduct a mandated study to document access, participation and quality of arts education.</a:t>
            </a:r>
          </a:p>
          <a:p>
            <a:endParaRPr lang="en-US" dirty="0"/>
          </a:p>
          <a:p>
            <a:r>
              <a:rPr lang="en-US" sz="1400" dirty="0">
                <a:solidFill>
                  <a:schemeClr val="bg1"/>
                </a:solidFill>
              </a:rPr>
              <a:t>http://artsednj.org/state-of-the-arts-one-million-public-school-students-participate-in-arts-education</a:t>
            </a:r>
            <a:endParaRPr lang="en-US" sz="1400" dirty="0"/>
          </a:p>
        </p:txBody>
      </p:sp>
      <p:sp>
        <p:nvSpPr>
          <p:cNvPr id="4" name="Rectangle 3"/>
          <p:cNvSpPr/>
          <p:nvPr/>
        </p:nvSpPr>
        <p:spPr>
          <a:xfrm>
            <a:off x="10645742" y="6434939"/>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7376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507" y="4473053"/>
            <a:ext cx="10706986" cy="2246769"/>
          </a:xfrm>
          <a:prstGeom prst="rect">
            <a:avLst/>
          </a:prstGeom>
          <a:solidFill>
            <a:srgbClr val="CD5B05"/>
          </a:solidFill>
        </p:spPr>
        <p:txBody>
          <a:bodyPr wrap="square" rtlCol="0">
            <a:spAutoFit/>
          </a:bodyPr>
          <a:lstStyle/>
          <a:p>
            <a:r>
              <a:rPr lang="en-US" dirty="0">
                <a:solidFill>
                  <a:schemeClr val="bg1"/>
                </a:solidFill>
              </a:rPr>
              <a:t>In support of these requirements, research regarding the educational benefits of the arts for all New Jersey students (not just the gifted and talented) is compelling. Various studies have identified links between involvement in the visual and performing arts and improved attendance, school engagement, increased academic performance, </a:t>
            </a:r>
            <a:r>
              <a:rPr lang="en-US" u="sng" dirty="0">
                <a:solidFill>
                  <a:schemeClr val="bg1"/>
                </a:solidFill>
              </a:rPr>
              <a:t>decreased drop out </a:t>
            </a:r>
            <a:r>
              <a:rPr lang="en-US" dirty="0">
                <a:solidFill>
                  <a:schemeClr val="bg1"/>
                </a:solidFill>
              </a:rPr>
              <a:t>and discipline rates and higher levels of college attendance — areas of improvement vital to student success. Just as important, the arts develop important life skills including problem solving, </a:t>
            </a:r>
            <a:r>
              <a:rPr lang="en-US" u="sng" dirty="0">
                <a:solidFill>
                  <a:schemeClr val="bg1"/>
                </a:solidFill>
              </a:rPr>
              <a:t>critical thinking</a:t>
            </a:r>
            <a:r>
              <a:rPr lang="en-US" dirty="0">
                <a:solidFill>
                  <a:schemeClr val="bg1"/>
                </a:solidFill>
              </a:rPr>
              <a:t>, creativity and collaboration.</a:t>
            </a:r>
          </a:p>
          <a:p>
            <a:endParaRPr lang="en-US" dirty="0"/>
          </a:p>
          <a:p>
            <a:r>
              <a:rPr lang="en-US" sz="1400" dirty="0">
                <a:solidFill>
                  <a:schemeClr val="bg1"/>
                </a:solidFill>
              </a:rPr>
              <a:t>http://artsednj.org/state-of-the-arts-one-million-public-school-students-participate-in-arts-education</a:t>
            </a: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12"/>
            <a:ext cx="12192001" cy="4497065"/>
          </a:xfrm>
          <a:prstGeom prst="rect">
            <a:avLst/>
          </a:prstGeom>
        </p:spPr>
      </p:pic>
      <p:sp>
        <p:nvSpPr>
          <p:cNvPr id="4" name="Rectangle 3"/>
          <p:cNvSpPr/>
          <p:nvPr/>
        </p:nvSpPr>
        <p:spPr>
          <a:xfrm>
            <a:off x="140775" y="4053245"/>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579370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42712" y="2223600"/>
            <a:ext cx="4306784" cy="3293209"/>
          </a:xfrm>
          <a:prstGeom prst="rect">
            <a:avLst/>
          </a:prstGeom>
          <a:solidFill>
            <a:srgbClr val="CD5B05"/>
          </a:solidFill>
        </p:spPr>
        <p:txBody>
          <a:bodyPr wrap="square" rtlCol="0">
            <a:spAutoFit/>
          </a:bodyPr>
          <a:lstStyle/>
          <a:p>
            <a:r>
              <a:rPr lang="en-US" dirty="0">
                <a:solidFill>
                  <a:schemeClr val="bg1"/>
                </a:solidFill>
              </a:rPr>
              <a:t>A recent study found New Jersey high schools with more arts education have a greater percentage of students who were highly proficient in language arts on the High School Proficiency Assessment test. </a:t>
            </a:r>
          </a:p>
          <a:p>
            <a:endParaRPr lang="en-US" dirty="0">
              <a:solidFill>
                <a:schemeClr val="bg1"/>
              </a:solidFill>
            </a:endParaRPr>
          </a:p>
          <a:p>
            <a:r>
              <a:rPr lang="en-US" dirty="0">
                <a:solidFill>
                  <a:schemeClr val="bg1"/>
                </a:solidFill>
              </a:rPr>
              <a:t>High schools with more arts education have a higher percentage of students planning to enroll in a four-year college.</a:t>
            </a:r>
          </a:p>
          <a:p>
            <a:endParaRPr lang="en-US" dirty="0"/>
          </a:p>
          <a:p>
            <a:r>
              <a:rPr lang="en-US" sz="1400" dirty="0">
                <a:solidFill>
                  <a:schemeClr val="bg1"/>
                </a:solidFill>
              </a:rPr>
              <a:t>http://artsednj.org/state-of-the-arts-one-million-public-school-students-participate-in-arts-education</a:t>
            </a:r>
            <a:endParaRPr lang="en-US"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00208" cy="6858000"/>
          </a:xfrm>
          <a:prstGeom prst="rect">
            <a:avLst/>
          </a:prstGeom>
        </p:spPr>
      </p:pic>
      <p:sp>
        <p:nvSpPr>
          <p:cNvPr id="4" name="Rectangle 3"/>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404402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126" y="5209954"/>
            <a:ext cx="10607750" cy="1538883"/>
          </a:xfrm>
          <a:prstGeom prst="rect">
            <a:avLst/>
          </a:prstGeom>
          <a:solidFill>
            <a:srgbClr val="CD5B05"/>
          </a:solidFill>
        </p:spPr>
        <p:txBody>
          <a:bodyPr wrap="square" rtlCol="0">
            <a:spAutoFit/>
          </a:bodyPr>
          <a:lstStyle/>
          <a:p>
            <a:r>
              <a:rPr lang="en-US" dirty="0">
                <a:solidFill>
                  <a:schemeClr val="bg1"/>
                </a:solidFill>
              </a:rPr>
              <a:t>Forty-six New Jersey colleges offer certificates, associate's, bachelor's, master's, and doctoral degrees in performing arts, </a:t>
            </a:r>
            <a:r>
              <a:rPr lang="en-US" u="sng" dirty="0">
                <a:solidFill>
                  <a:schemeClr val="bg1"/>
                </a:solidFill>
              </a:rPr>
              <a:t>fine arts</a:t>
            </a:r>
            <a:r>
              <a:rPr lang="en-US" dirty="0">
                <a:solidFill>
                  <a:schemeClr val="bg1"/>
                </a:solidFill>
              </a:rPr>
              <a:t>, and graphic design and animation and three more programs. Some of the best art programs are offered by Montclair State University.  This college has excellent, quality programs evaluated with five stars for curriculum and four-star rating for teaching.</a:t>
            </a:r>
          </a:p>
          <a:p>
            <a:endParaRPr lang="en-US" sz="800" dirty="0">
              <a:solidFill>
                <a:schemeClr val="bg1"/>
              </a:solidFill>
            </a:endParaRPr>
          </a:p>
          <a:p>
            <a:r>
              <a:rPr lang="en-US" sz="1400" dirty="0">
                <a:solidFill>
                  <a:schemeClr val="bg1"/>
                </a:solidFill>
              </a:rPr>
              <a:t>http://best-art-colleges.com/new-jersey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5209954"/>
          </a:xfrm>
          <a:prstGeom prst="rect">
            <a:avLst/>
          </a:prstGeom>
        </p:spPr>
      </p:pic>
      <p:sp>
        <p:nvSpPr>
          <p:cNvPr id="4" name="TextBox 3"/>
          <p:cNvSpPr txBox="1"/>
          <p:nvPr/>
        </p:nvSpPr>
        <p:spPr>
          <a:xfrm>
            <a:off x="9395640" y="127591"/>
            <a:ext cx="2796361" cy="369332"/>
          </a:xfrm>
          <a:prstGeom prst="rect">
            <a:avLst/>
          </a:prstGeom>
          <a:noFill/>
        </p:spPr>
        <p:txBody>
          <a:bodyPr wrap="square" rtlCol="0">
            <a:spAutoFit/>
          </a:bodyPr>
          <a:lstStyle/>
          <a:p>
            <a:r>
              <a:rPr lang="en-US" dirty="0">
                <a:solidFill>
                  <a:schemeClr val="bg1"/>
                </a:solidFill>
              </a:rPr>
              <a:t>Montclair State University</a:t>
            </a:r>
          </a:p>
        </p:txBody>
      </p:sp>
      <p:sp>
        <p:nvSpPr>
          <p:cNvPr id="5" name="Rectangle 4"/>
          <p:cNvSpPr/>
          <p:nvPr/>
        </p:nvSpPr>
        <p:spPr>
          <a:xfrm>
            <a:off x="87612" y="4808157"/>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950041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2892057" y="1992292"/>
            <a:ext cx="6602817" cy="3016210"/>
          </a:xfrm>
          <a:prstGeom prst="rect">
            <a:avLst/>
          </a:prstGeom>
          <a:solidFill>
            <a:srgbClr val="CD5B05"/>
          </a:solidFill>
        </p:spPr>
        <p:txBody>
          <a:bodyPr wrap="square" rtlCol="0">
            <a:spAutoFit/>
          </a:bodyPr>
          <a:lstStyle/>
          <a:p>
            <a:pPr algn="ctr"/>
            <a:r>
              <a:rPr lang="en-US" sz="2800" dirty="0">
                <a:solidFill>
                  <a:schemeClr val="bg1"/>
                </a:solidFill>
              </a:rPr>
              <a:t>Key Words</a:t>
            </a:r>
          </a:p>
          <a:p>
            <a:r>
              <a:rPr lang="en-US" dirty="0">
                <a:solidFill>
                  <a:schemeClr val="bg1"/>
                </a:solidFill>
              </a:rPr>
              <a:t>arts education programs</a:t>
            </a:r>
            <a:r>
              <a:rPr lang="en-US" i="1" dirty="0">
                <a:solidFill>
                  <a:schemeClr val="bg1"/>
                </a:solidFill>
                <a:cs typeface="Arial" panose="020B0604020202020204" pitchFamily="34" charset="0"/>
              </a:rPr>
              <a:t>	 </a:t>
            </a:r>
            <a:r>
              <a:rPr lang="en-US" dirty="0">
                <a:solidFill>
                  <a:schemeClr val="bg1"/>
                </a:solidFill>
              </a:rPr>
              <a:t>critical thinking</a:t>
            </a:r>
            <a:r>
              <a:rPr lang="en-US" dirty="0">
                <a:solidFill>
                  <a:schemeClr val="bg1"/>
                </a:solidFill>
                <a:cs typeface="Arial" panose="020B0604020202020204" pitchFamily="34" charset="0"/>
              </a:rPr>
              <a:t>		</a:t>
            </a:r>
            <a:r>
              <a:rPr lang="en-US" dirty="0">
                <a:solidFill>
                  <a:schemeClr val="bg1"/>
                </a:solidFill>
              </a:rPr>
              <a:t>dance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student participation </a:t>
            </a:r>
            <a:r>
              <a:rPr lang="en-US" dirty="0">
                <a:solidFill>
                  <a:schemeClr val="bg1"/>
                </a:solidFill>
                <a:cs typeface="Arial" panose="020B0604020202020204" pitchFamily="34" charset="0"/>
              </a:rPr>
              <a:t>	 </a:t>
            </a:r>
            <a:r>
              <a:rPr lang="en-US" dirty="0">
                <a:solidFill>
                  <a:schemeClr val="bg1"/>
                </a:solidFill>
              </a:rPr>
              <a:t>visual Art </a:t>
            </a:r>
            <a:r>
              <a:rPr lang="en-US" dirty="0">
                <a:solidFill>
                  <a:schemeClr val="bg1"/>
                </a:solidFill>
                <a:cs typeface="Arial" panose="020B0604020202020204" pitchFamily="34" charset="0"/>
              </a:rPr>
              <a:t>		</a:t>
            </a:r>
            <a:r>
              <a:rPr lang="en-US" dirty="0">
                <a:solidFill>
                  <a:schemeClr val="bg1"/>
                </a:solidFill>
              </a:rPr>
              <a:t> access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elementary level </a:t>
            </a:r>
            <a:r>
              <a:rPr lang="en-US" dirty="0">
                <a:solidFill>
                  <a:schemeClr val="bg1"/>
                </a:solidFill>
                <a:cs typeface="Arial" panose="020B0604020202020204" pitchFamily="34" charset="0"/>
              </a:rPr>
              <a:t>		 </a:t>
            </a:r>
            <a:r>
              <a:rPr lang="en-US" dirty="0">
                <a:solidFill>
                  <a:schemeClr val="bg1"/>
                </a:solidFill>
              </a:rPr>
              <a:t>arts disciplines </a:t>
            </a:r>
            <a:r>
              <a:rPr lang="en-US" dirty="0">
                <a:solidFill>
                  <a:schemeClr val="bg1"/>
                </a:solidFill>
                <a:cs typeface="Arial" panose="020B0604020202020204" pitchFamily="34" charset="0"/>
              </a:rPr>
              <a:t>		</a:t>
            </a:r>
            <a:r>
              <a:rPr lang="en-US" dirty="0">
                <a:solidFill>
                  <a:schemeClr val="bg1"/>
                </a:solidFill>
              </a:rPr>
              <a:t> </a:t>
            </a:r>
            <a:r>
              <a:rPr lang="en-US" dirty="0" err="1">
                <a:solidFill>
                  <a:schemeClr val="bg1"/>
                </a:solidFill>
              </a:rPr>
              <a:t>muic</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Vocational Education </a:t>
            </a:r>
            <a:r>
              <a:rPr lang="en-US" dirty="0">
                <a:solidFill>
                  <a:schemeClr val="bg1"/>
                </a:solidFill>
                <a:cs typeface="Arial" panose="020B0604020202020204" pitchFamily="34" charset="0"/>
              </a:rPr>
              <a:t>	 </a:t>
            </a:r>
            <a:r>
              <a:rPr lang="en-US" dirty="0">
                <a:solidFill>
                  <a:schemeClr val="bg1"/>
                </a:solidFill>
              </a:rPr>
              <a:t>enrollment 	</a:t>
            </a:r>
            <a:r>
              <a:rPr lang="en-US" dirty="0">
                <a:solidFill>
                  <a:schemeClr val="bg1"/>
                </a:solidFill>
                <a:cs typeface="Arial" panose="020B0604020202020204" pitchFamily="34" charset="0"/>
              </a:rPr>
              <a:t>	 </a:t>
            </a:r>
            <a:r>
              <a:rPr lang="en-US" dirty="0">
                <a:solidFill>
                  <a:schemeClr val="bg1"/>
                </a:solidFill>
              </a:rPr>
              <a:t>theater</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strongest requirements </a:t>
            </a:r>
            <a:r>
              <a:rPr lang="en-US" altLang="en-US" dirty="0">
                <a:solidFill>
                  <a:schemeClr val="bg1"/>
                </a:solidFill>
                <a:cs typeface="Arial" panose="020B0604020202020204" pitchFamily="34" charset="0"/>
              </a:rPr>
              <a:t>	</a:t>
            </a:r>
            <a:r>
              <a:rPr lang="en-US" dirty="0">
                <a:solidFill>
                  <a:schemeClr val="bg1"/>
                </a:solidFill>
              </a:rPr>
              <a:t> decreased drop out </a:t>
            </a:r>
            <a:r>
              <a:rPr lang="en-US" dirty="0">
                <a:solidFill>
                  <a:schemeClr val="bg1"/>
                </a:solidFill>
                <a:cs typeface="Arial" panose="020B0604020202020204" pitchFamily="34" charset="0"/>
              </a:rPr>
              <a:t>	</a:t>
            </a:r>
            <a:r>
              <a:rPr lang="en-US" dirty="0">
                <a:solidFill>
                  <a:schemeClr val="bg1"/>
                </a:solidFill>
              </a:rPr>
              <a:t> fine arts</a:t>
            </a:r>
            <a:endParaRPr lang="en-US" dirty="0">
              <a:solidFill>
                <a:schemeClr val="bg1"/>
              </a:solidFill>
              <a:cs typeface="Arial" panose="020B0604020202020204" pitchFamily="34" charset="0"/>
            </a:endParaRPr>
          </a:p>
        </p:txBody>
      </p:sp>
      <p:sp>
        <p:nvSpPr>
          <p:cNvPr id="4" name="Rectangle 3"/>
          <p:cNvSpPr/>
          <p:nvPr/>
        </p:nvSpPr>
        <p:spPr>
          <a:xfrm>
            <a:off x="74428" y="6494733"/>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558" y="3855214"/>
            <a:ext cx="11500884" cy="2800767"/>
          </a:xfrm>
          <a:prstGeom prst="rect">
            <a:avLst/>
          </a:prstGeom>
          <a:solidFill>
            <a:srgbClr val="CD5B05"/>
          </a:solidFill>
        </p:spPr>
        <p:txBody>
          <a:bodyPr wrap="square" rtlCol="0">
            <a:spAutoFit/>
          </a:bodyPr>
          <a:lstStyle/>
          <a:p>
            <a:r>
              <a:rPr lang="en-US" dirty="0">
                <a:solidFill>
                  <a:schemeClr val="bg1"/>
                </a:solidFill>
              </a:rPr>
              <a:t>How are the Arts doing, when it comes to their inclusion in schools? </a:t>
            </a:r>
          </a:p>
          <a:p>
            <a:endParaRPr lang="en-US" dirty="0">
              <a:solidFill>
                <a:schemeClr val="bg1"/>
              </a:solidFill>
            </a:endParaRPr>
          </a:p>
          <a:p>
            <a:r>
              <a:rPr lang="en-US" dirty="0">
                <a:solidFill>
                  <a:schemeClr val="bg1"/>
                </a:solidFill>
              </a:rPr>
              <a:t>The numbers are as follows:  96% of Elementary School, 89% Middle School and 50% of High School Students are actively participating in the arts. More than one million students participated in public school </a:t>
            </a:r>
            <a:r>
              <a:rPr lang="en-US" u="sng" dirty="0">
                <a:solidFill>
                  <a:schemeClr val="bg1"/>
                </a:solidFill>
              </a:rPr>
              <a:t>arts education programs </a:t>
            </a:r>
            <a:r>
              <a:rPr lang="en-US" dirty="0">
                <a:solidFill>
                  <a:schemeClr val="bg1"/>
                </a:solidFill>
              </a:rPr>
              <a:t>during the most recent school year according to data released by the New Jersey Department of Education and analyzed by the New Jersey Arts Education Partnership. There is an increase in high school arts participation for the third straight year with significant increases in </a:t>
            </a:r>
            <a:r>
              <a:rPr lang="en-US" u="sng" dirty="0">
                <a:solidFill>
                  <a:schemeClr val="bg1"/>
                </a:solidFill>
              </a:rPr>
              <a:t>dance</a:t>
            </a:r>
            <a:r>
              <a:rPr lang="en-US" dirty="0">
                <a:solidFill>
                  <a:schemeClr val="bg1"/>
                </a:solidFill>
              </a:rPr>
              <a:t> and theater enrollment. For the first time, middle school data reveals 89% of all students participating in one or more art form while 94% of elementary students engage in arts learning.</a:t>
            </a:r>
          </a:p>
          <a:p>
            <a:endParaRPr lang="en-US" u="sng" dirty="0">
              <a:solidFill>
                <a:schemeClr val="bg1"/>
              </a:solidFill>
            </a:endParaRPr>
          </a:p>
          <a:p>
            <a:r>
              <a:rPr lang="en-US" sz="1400" dirty="0">
                <a:solidFill>
                  <a:schemeClr val="bg1"/>
                </a:solidFill>
              </a:rPr>
              <a:t>http://artsednj.org/state-of-the-arts-one-million-public-school-students-participate-in-arts-education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3700130"/>
          </a:xfrm>
          <a:prstGeom prst="rect">
            <a:avLst/>
          </a:prstGeom>
        </p:spPr>
      </p:pic>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9112103" y="191386"/>
            <a:ext cx="2909777" cy="4616648"/>
          </a:xfrm>
          <a:prstGeom prst="rect">
            <a:avLst/>
          </a:prstGeom>
          <a:solidFill>
            <a:srgbClr val="CD5B05"/>
          </a:solidFill>
        </p:spPr>
        <p:txBody>
          <a:bodyPr wrap="square" rtlCol="0">
            <a:spAutoFit/>
          </a:bodyPr>
          <a:lstStyle/>
          <a:p>
            <a:r>
              <a:rPr lang="en-US" dirty="0">
                <a:solidFill>
                  <a:schemeClr val="bg1"/>
                </a:solidFill>
              </a:rPr>
              <a:t>According to the new state data, 96% of schools in New Jersey reported offering arts education programs that provide </a:t>
            </a:r>
            <a:r>
              <a:rPr lang="en-US" u="sng" dirty="0">
                <a:solidFill>
                  <a:schemeClr val="bg1"/>
                </a:solidFill>
              </a:rPr>
              <a:t>access</a:t>
            </a:r>
            <a:r>
              <a:rPr lang="en-US" dirty="0">
                <a:solidFill>
                  <a:schemeClr val="bg1"/>
                </a:solidFill>
              </a:rPr>
              <a:t> to more than 1.3 million students (98% of all students) with more than 1 million students participating in one or more arts areas during the school day representing 81% of all students in New Jersey schools. </a:t>
            </a:r>
          </a:p>
          <a:p>
            <a:endParaRPr lang="en-US" dirty="0">
              <a:solidFill>
                <a:schemeClr val="bg1"/>
              </a:solidFill>
            </a:endParaRPr>
          </a:p>
          <a:p>
            <a:r>
              <a:rPr lang="en-US" sz="1400" dirty="0">
                <a:solidFill>
                  <a:schemeClr val="bg1"/>
                </a:solidFill>
              </a:rPr>
              <a:t>http://artsednj.org/state-of-the-arts-one-million-public-school-students-participate-in-arts-education</a:t>
            </a:r>
            <a:endParaRPr lang="en-US" sz="1400" dirty="0"/>
          </a:p>
        </p:txBody>
      </p:sp>
      <p:sp>
        <p:nvSpPr>
          <p:cNvPr id="4" name="Rectangle 3"/>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767672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381693" y="3104707"/>
            <a:ext cx="7428614" cy="1354217"/>
          </a:xfrm>
          <a:prstGeom prst="rect">
            <a:avLst/>
          </a:prstGeom>
          <a:solidFill>
            <a:srgbClr val="CD5B05"/>
          </a:solidFill>
        </p:spPr>
        <p:txBody>
          <a:bodyPr wrap="square" rtlCol="0">
            <a:spAutoFit/>
          </a:bodyPr>
          <a:lstStyle/>
          <a:p>
            <a:r>
              <a:rPr lang="en-US" u="sng" dirty="0">
                <a:solidFill>
                  <a:schemeClr val="bg1"/>
                </a:solidFill>
              </a:rPr>
              <a:t>Student participation</a:t>
            </a:r>
            <a:r>
              <a:rPr lang="en-US" dirty="0">
                <a:solidFill>
                  <a:schemeClr val="bg1"/>
                </a:solidFill>
              </a:rPr>
              <a:t> in high school arts programs increased to just under 50% of all students.</a:t>
            </a:r>
            <a:br>
              <a:rPr lang="en-US" dirty="0"/>
            </a:br>
            <a:endParaRPr lang="en-US" dirty="0">
              <a:solidFill>
                <a:schemeClr val="bg1"/>
              </a:solidFill>
            </a:endParaRPr>
          </a:p>
          <a:p>
            <a:r>
              <a:rPr lang="en-US" sz="1400" dirty="0">
                <a:solidFill>
                  <a:schemeClr val="bg1"/>
                </a:solidFill>
              </a:rPr>
              <a:t>http://artsednj.org/state-of-the-arts-one-million-public-school-students-participate-in-arts-education</a:t>
            </a:r>
            <a:endParaRPr lang="en-US" sz="1400" dirty="0"/>
          </a:p>
        </p:txBody>
      </p:sp>
      <p:sp>
        <p:nvSpPr>
          <p:cNvPr id="4" name="Rectangle 3"/>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734877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206795" y="4654866"/>
            <a:ext cx="9778409" cy="1969770"/>
          </a:xfrm>
          <a:prstGeom prst="rect">
            <a:avLst/>
          </a:prstGeom>
          <a:solidFill>
            <a:srgbClr val="CD5B05"/>
          </a:solidFill>
        </p:spPr>
        <p:txBody>
          <a:bodyPr wrap="square" rtlCol="0">
            <a:spAutoFit/>
          </a:bodyPr>
          <a:lstStyle/>
          <a:p>
            <a:r>
              <a:rPr lang="en-US" dirty="0">
                <a:solidFill>
                  <a:schemeClr val="bg1"/>
                </a:solidFill>
              </a:rPr>
              <a:t>According to Morrison, the findings also reveal that </a:t>
            </a:r>
            <a:r>
              <a:rPr lang="en-US" u="sng" dirty="0">
                <a:solidFill>
                  <a:schemeClr val="bg1"/>
                </a:solidFill>
              </a:rPr>
              <a:t>Music</a:t>
            </a:r>
            <a:r>
              <a:rPr lang="en-US" dirty="0">
                <a:solidFill>
                  <a:schemeClr val="bg1"/>
                </a:solidFill>
              </a:rPr>
              <a:t> and </a:t>
            </a:r>
            <a:r>
              <a:rPr lang="en-US" u="sng" dirty="0">
                <a:solidFill>
                  <a:schemeClr val="bg1"/>
                </a:solidFill>
              </a:rPr>
              <a:t>Visual Art </a:t>
            </a:r>
            <a:r>
              <a:rPr lang="en-US" dirty="0">
                <a:solidFill>
                  <a:schemeClr val="bg1"/>
                </a:solidFill>
              </a:rPr>
              <a:t>are nearly universally available (90% of schools reaching 92% of students for Music and 90% of schools reaching 91% of students for Visual Art). While dance and theater have shown enrollment gains, the lack of access to these art forms at the </a:t>
            </a:r>
            <a:r>
              <a:rPr lang="en-US" u="sng" dirty="0">
                <a:solidFill>
                  <a:schemeClr val="bg1"/>
                </a:solidFill>
              </a:rPr>
              <a:t>elementary level </a:t>
            </a:r>
            <a:r>
              <a:rPr lang="en-US" dirty="0">
                <a:solidFill>
                  <a:schemeClr val="bg1"/>
                </a:solidFill>
              </a:rPr>
              <a:t>creates a significant barrier to participation for students during middle school and high school.</a:t>
            </a:r>
          </a:p>
          <a:p>
            <a:endParaRPr lang="en-US" dirty="0"/>
          </a:p>
          <a:p>
            <a:r>
              <a:rPr lang="en-US" sz="1400" dirty="0">
                <a:solidFill>
                  <a:schemeClr val="bg1"/>
                </a:solidFill>
              </a:rPr>
              <a:t>http://artsednj.org/state-of-the-arts-one-million-public-school-students-participate-in-arts-education</a:t>
            </a:r>
            <a:endParaRPr lang="en-US" sz="1400" dirty="0"/>
          </a:p>
        </p:txBody>
      </p:sp>
      <p:sp>
        <p:nvSpPr>
          <p:cNvPr id="4" name="Rectangle 3"/>
          <p:cNvSpPr/>
          <p:nvPr/>
        </p:nvSpPr>
        <p:spPr>
          <a:xfrm>
            <a:off x="11100779" y="6409192"/>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384706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6818" y="0"/>
            <a:ext cx="7875182" cy="6858000"/>
          </a:xfrm>
          <a:prstGeom prst="rect">
            <a:avLst/>
          </a:prstGeom>
        </p:spPr>
      </p:pic>
      <p:sp>
        <p:nvSpPr>
          <p:cNvPr id="2" name="TextBox 1"/>
          <p:cNvSpPr txBox="1"/>
          <p:nvPr/>
        </p:nvSpPr>
        <p:spPr>
          <a:xfrm>
            <a:off x="382772" y="1031358"/>
            <a:ext cx="3657599" cy="5170646"/>
          </a:xfrm>
          <a:prstGeom prst="rect">
            <a:avLst/>
          </a:prstGeom>
          <a:solidFill>
            <a:srgbClr val="CD5B05"/>
          </a:solidFill>
        </p:spPr>
        <p:txBody>
          <a:bodyPr wrap="square" rtlCol="0">
            <a:spAutoFit/>
          </a:bodyPr>
          <a:lstStyle/>
          <a:p>
            <a:r>
              <a:rPr lang="en-US" dirty="0">
                <a:solidFill>
                  <a:schemeClr val="bg1"/>
                </a:solidFill>
              </a:rPr>
              <a:t>A total of 49.9% of high school students were enrolled in one or more arts disciplines during the 2014/2015 school year (representing 204,974 unique students). This represents an 11% growth in arts enrollment since 2013.</a:t>
            </a:r>
          </a:p>
          <a:p>
            <a:endParaRPr lang="en-US" dirty="0">
              <a:solidFill>
                <a:schemeClr val="bg1"/>
              </a:solidFill>
            </a:endParaRPr>
          </a:p>
          <a:p>
            <a:r>
              <a:rPr lang="en-US" dirty="0">
                <a:solidFill>
                  <a:schemeClr val="bg1"/>
                </a:solidFill>
              </a:rPr>
              <a:t>Among the </a:t>
            </a:r>
            <a:r>
              <a:rPr lang="en-US" u="sng" dirty="0">
                <a:solidFill>
                  <a:schemeClr val="bg1"/>
                </a:solidFill>
              </a:rPr>
              <a:t>arts disciplines</a:t>
            </a:r>
            <a:r>
              <a:rPr lang="en-US" dirty="0">
                <a:solidFill>
                  <a:schemeClr val="bg1"/>
                </a:solidFill>
              </a:rPr>
              <a:t>, visual art has the greatest percentage of enrollment at 31.1% (128,293 students) followed by music at 17.9% (72,823 students), theater at 3.9% (16,995 students) and dance at 2.3% (8,369 students).</a:t>
            </a:r>
          </a:p>
          <a:p>
            <a:endParaRPr lang="en-US" dirty="0"/>
          </a:p>
          <a:p>
            <a:r>
              <a:rPr lang="en-US" sz="1400" dirty="0">
                <a:solidFill>
                  <a:schemeClr val="bg1"/>
                </a:solidFill>
              </a:rPr>
              <a:t>http://artsednj.org/state-of-the-arts-one-million-public-school-students-participate-in-arts-education</a:t>
            </a:r>
            <a:endParaRPr lang="en-US" sz="1400" dirty="0"/>
          </a:p>
        </p:txBody>
      </p:sp>
      <p:sp>
        <p:nvSpPr>
          <p:cNvPr id="4" name="Rectangle 3"/>
          <p:cNvSpPr/>
          <p:nvPr/>
        </p:nvSpPr>
        <p:spPr>
          <a:xfrm>
            <a:off x="10762700" y="6381775"/>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866159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8314661" y="566678"/>
            <a:ext cx="3664688" cy="5724644"/>
          </a:xfrm>
          <a:prstGeom prst="rect">
            <a:avLst/>
          </a:prstGeom>
          <a:solidFill>
            <a:srgbClr val="CD5B05"/>
          </a:solidFill>
        </p:spPr>
        <p:txBody>
          <a:bodyPr wrap="square" rtlCol="0">
            <a:spAutoFit/>
          </a:bodyPr>
          <a:lstStyle/>
          <a:p>
            <a:r>
              <a:rPr lang="en-US" dirty="0">
                <a:solidFill>
                  <a:schemeClr val="bg1"/>
                </a:solidFill>
              </a:rPr>
              <a:t>There are 7,033 professional arts educators providing arts instruction in New Jersey high schools (including 3,562 in music, 3,086 in Visual Arts, 63 in </a:t>
            </a:r>
            <a:r>
              <a:rPr lang="en-US" u="sng" dirty="0">
                <a:solidFill>
                  <a:schemeClr val="bg1"/>
                </a:solidFill>
              </a:rPr>
              <a:t>Theater</a:t>
            </a:r>
            <a:r>
              <a:rPr lang="en-US" dirty="0">
                <a:solidFill>
                  <a:schemeClr val="bg1"/>
                </a:solidFill>
              </a:rPr>
              <a:t> and 112 in Dance with 162 in </a:t>
            </a:r>
            <a:r>
              <a:rPr lang="en-US" u="sng" dirty="0">
                <a:solidFill>
                  <a:schemeClr val="bg1"/>
                </a:solidFill>
              </a:rPr>
              <a:t>Vocational Education</a:t>
            </a:r>
            <a:r>
              <a:rPr lang="en-US" dirty="0">
                <a:solidFill>
                  <a:schemeClr val="bg1"/>
                </a:solidFill>
              </a:rPr>
              <a:t>. 85% of all arts teachers are assigned to one school.</a:t>
            </a:r>
          </a:p>
          <a:p>
            <a:endParaRPr lang="en-US" dirty="0">
              <a:solidFill>
                <a:schemeClr val="bg1"/>
              </a:solidFill>
            </a:endParaRPr>
          </a:p>
          <a:p>
            <a:r>
              <a:rPr lang="en-US" dirty="0">
                <a:solidFill>
                  <a:schemeClr val="bg1"/>
                </a:solidFill>
              </a:rPr>
              <a:t>While 99% of middle school students had access to one or more arts offering during the school day – a total of 89.9% of middle school students actually participated in arts courses during the 2014/2015 school year (representing 339,425 unique students).</a:t>
            </a:r>
          </a:p>
          <a:p>
            <a:endParaRPr lang="en-US" dirty="0"/>
          </a:p>
          <a:p>
            <a:r>
              <a:rPr lang="en-US" sz="1400" dirty="0">
                <a:solidFill>
                  <a:schemeClr val="bg1"/>
                </a:solidFill>
              </a:rPr>
              <a:t>http://artsednj.org/state-of-the-arts-one-million-public-school-students-participate-in-arts-education</a:t>
            </a:r>
            <a:endParaRPr lang="en-US" sz="1400" dirty="0"/>
          </a:p>
        </p:txBody>
      </p:sp>
      <p:sp>
        <p:nvSpPr>
          <p:cNvPr id="4" name="Rectangle 3"/>
          <p:cNvSpPr/>
          <p:nvPr/>
        </p:nvSpPr>
        <p:spPr>
          <a:xfrm>
            <a:off x="278998" y="6403041"/>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408309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453" t="7180"/>
          <a:stretch/>
        </p:blipFill>
        <p:spPr>
          <a:xfrm>
            <a:off x="-1" y="0"/>
            <a:ext cx="12192001" cy="6858000"/>
          </a:xfrm>
          <a:prstGeom prst="rect">
            <a:avLst/>
          </a:prstGeom>
        </p:spPr>
      </p:pic>
      <p:sp>
        <p:nvSpPr>
          <p:cNvPr id="2" name="TextBox 1"/>
          <p:cNvSpPr txBox="1"/>
          <p:nvPr/>
        </p:nvSpPr>
        <p:spPr>
          <a:xfrm>
            <a:off x="8676166" y="212651"/>
            <a:ext cx="3366977" cy="4062651"/>
          </a:xfrm>
          <a:prstGeom prst="rect">
            <a:avLst/>
          </a:prstGeom>
          <a:solidFill>
            <a:srgbClr val="CD5B05"/>
          </a:solidFill>
        </p:spPr>
        <p:txBody>
          <a:bodyPr wrap="square" rtlCol="0">
            <a:spAutoFit/>
          </a:bodyPr>
          <a:lstStyle/>
          <a:p>
            <a:r>
              <a:rPr lang="en-US" dirty="0">
                <a:solidFill>
                  <a:schemeClr val="bg1"/>
                </a:solidFill>
              </a:rPr>
              <a:t>Among the arts disciplines, visual art has the greatest percentage of </a:t>
            </a:r>
            <a:r>
              <a:rPr lang="en-US" u="sng" dirty="0">
                <a:solidFill>
                  <a:schemeClr val="bg1"/>
                </a:solidFill>
              </a:rPr>
              <a:t>enrollment</a:t>
            </a:r>
            <a:r>
              <a:rPr lang="en-US" dirty="0">
                <a:solidFill>
                  <a:schemeClr val="bg1"/>
                </a:solidFill>
              </a:rPr>
              <a:t> at 71.1% (281,465 students) followed by music at 66% (255,372 students), theater at 3.9% (13,749 students) and dance at 1.6% (7,202 students). </a:t>
            </a:r>
          </a:p>
          <a:p>
            <a:endParaRPr lang="en-US" dirty="0">
              <a:solidFill>
                <a:schemeClr val="bg1"/>
              </a:solidFill>
            </a:endParaRPr>
          </a:p>
          <a:p>
            <a:r>
              <a:rPr lang="en-US" dirty="0">
                <a:solidFill>
                  <a:schemeClr val="bg1"/>
                </a:solidFill>
              </a:rPr>
              <a:t>Among middle schools, 93% of students had access to both music and visual art.</a:t>
            </a:r>
          </a:p>
          <a:p>
            <a:endParaRPr lang="en-US" dirty="0"/>
          </a:p>
          <a:p>
            <a:r>
              <a:rPr lang="en-US" sz="1400" dirty="0">
                <a:solidFill>
                  <a:schemeClr val="bg1"/>
                </a:solidFill>
              </a:rPr>
              <a:t>http://artsednj.org/state-of-the-arts-one-million-public-school-students-participate-in-arts-education</a:t>
            </a:r>
            <a:endParaRPr lang="en-US" sz="1400" dirty="0"/>
          </a:p>
        </p:txBody>
      </p:sp>
      <p:sp>
        <p:nvSpPr>
          <p:cNvPr id="4" name="Rectangle 3"/>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992021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29600" cy="6858000"/>
          </a:xfrm>
          <a:prstGeom prst="rect">
            <a:avLst/>
          </a:prstGeom>
        </p:spPr>
      </p:pic>
      <p:sp>
        <p:nvSpPr>
          <p:cNvPr id="2" name="TextBox 1"/>
          <p:cNvSpPr txBox="1"/>
          <p:nvPr/>
        </p:nvSpPr>
        <p:spPr>
          <a:xfrm>
            <a:off x="8229600" y="566678"/>
            <a:ext cx="3779095" cy="5724644"/>
          </a:xfrm>
          <a:prstGeom prst="rect">
            <a:avLst/>
          </a:prstGeom>
          <a:solidFill>
            <a:srgbClr val="CD5B05"/>
          </a:solidFill>
        </p:spPr>
        <p:txBody>
          <a:bodyPr wrap="square" rtlCol="0">
            <a:spAutoFit/>
          </a:bodyPr>
          <a:lstStyle/>
          <a:p>
            <a:r>
              <a:rPr lang="en-US" dirty="0">
                <a:solidFill>
                  <a:schemeClr val="bg1"/>
                </a:solidFill>
              </a:rPr>
              <a:t>96% of elementary students had access to one or more arts offering during the school day or more than 520,000 students. Based on the structure of elementary schools, the presence of an arts teacher indicates students in the school participate in the arts specialty area of the teacher. </a:t>
            </a:r>
          </a:p>
          <a:p>
            <a:endParaRPr lang="en-US" dirty="0">
              <a:solidFill>
                <a:schemeClr val="bg1"/>
              </a:solidFill>
            </a:endParaRPr>
          </a:p>
          <a:p>
            <a:r>
              <a:rPr lang="en-US" dirty="0">
                <a:solidFill>
                  <a:schemeClr val="bg1"/>
                </a:solidFill>
              </a:rPr>
              <a:t>Music is accessible to 91% of elementary students in 86% of elementary schools. Visual art is accessible to 88% of elementary students in 85% of elementary schools. Both music and visual art are accessible by 83% of elementary students in 78% of schools.</a:t>
            </a:r>
          </a:p>
          <a:p>
            <a:endParaRPr lang="en-US" dirty="0"/>
          </a:p>
          <a:p>
            <a:r>
              <a:rPr lang="en-US" sz="1400" dirty="0">
                <a:solidFill>
                  <a:schemeClr val="bg1"/>
                </a:solidFill>
              </a:rPr>
              <a:t>http://artsednj.org/state-of-the-arts-one-million-public-school-students-participate-in-arts-education</a:t>
            </a:r>
            <a:endParaRPr lang="en-US" sz="1400" dirty="0"/>
          </a:p>
        </p:txBody>
      </p:sp>
      <p:sp>
        <p:nvSpPr>
          <p:cNvPr id="4" name="Rectangle 3"/>
          <p:cNvSpPr/>
          <p:nvPr/>
        </p:nvSpPr>
        <p:spPr>
          <a:xfrm>
            <a:off x="183305" y="6349878"/>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745823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18706</TotalTime>
  <Words>1013</Words>
  <Application>Microsoft Office PowerPoint</Application>
  <PresentationFormat>Widescreen</PresentationFormat>
  <Paragraphs>78</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564</cp:revision>
  <dcterms:created xsi:type="dcterms:W3CDTF">2016-07-19T04:55:11Z</dcterms:created>
  <dcterms:modified xsi:type="dcterms:W3CDTF">2016-10-25T16:43:02Z</dcterms:modified>
</cp:coreProperties>
</file>